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974" r:id="rId1"/>
  </p:sldMasterIdLst>
  <p:notesMasterIdLst>
    <p:notesMasterId r:id="rId25"/>
  </p:notesMasterIdLst>
  <p:handoutMasterIdLst>
    <p:handoutMasterId r:id="rId26"/>
  </p:handoutMasterIdLst>
  <p:sldIdLst>
    <p:sldId id="302" r:id="rId2"/>
    <p:sldId id="535" r:id="rId3"/>
    <p:sldId id="329" r:id="rId4"/>
    <p:sldId id="2333" r:id="rId5"/>
    <p:sldId id="2334" r:id="rId6"/>
    <p:sldId id="2335" r:id="rId7"/>
    <p:sldId id="2336" r:id="rId8"/>
    <p:sldId id="2337" r:id="rId9"/>
    <p:sldId id="2338" r:id="rId10"/>
    <p:sldId id="2353" r:id="rId11"/>
    <p:sldId id="2339" r:id="rId12"/>
    <p:sldId id="2340" r:id="rId13"/>
    <p:sldId id="2341" r:id="rId14"/>
    <p:sldId id="2342" r:id="rId15"/>
    <p:sldId id="2343" r:id="rId16"/>
    <p:sldId id="2344" r:id="rId17"/>
    <p:sldId id="2347" r:id="rId18"/>
    <p:sldId id="2348" r:id="rId19"/>
    <p:sldId id="2345" r:id="rId20"/>
    <p:sldId id="2352" r:id="rId21"/>
    <p:sldId id="2350" r:id="rId22"/>
    <p:sldId id="2346" r:id="rId23"/>
    <p:sldId id="231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3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2" y="360"/>
      </p:cViewPr>
      <p:guideLst>
        <p:guide orient="horz" pos="1703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4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2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8639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09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55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20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36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58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00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9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84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8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5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1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9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2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4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7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图片 1">
            <a:extLst>
              <a:ext uri="{FF2B5EF4-FFF2-40B4-BE49-F238E27FC236}">
                <a16:creationId xmlns:a16="http://schemas.microsoft.com/office/drawing/2014/main" id="{E16A27A3-F4A7-4B08-3C53-3CF5C2DDE5F8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1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  <p:sldLayoutId id="2147483992" r:id="rId18"/>
    <p:sldLayoutId id="2147483993" r:id="rId19"/>
    <p:sldLayoutId id="2147483649" r:id="rId20"/>
    <p:sldLayoutId id="2147483651" r:id="rId21"/>
    <p:sldLayoutId id="2147483653" r:id="rId22"/>
    <p:sldLayoutId id="2147483654" r:id="rId23"/>
    <p:sldLayoutId id="2147483656" r:id="rId24"/>
    <p:sldLayoutId id="2147483657" r:id="rId25"/>
    <p:sldLayoutId id="2147483658" r:id="rId26"/>
    <p:sldLayoutId id="2147483659" r:id="rId2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3794760" y="3279735"/>
            <a:ext cx="3042920" cy="1207135"/>
          </a:xfrm>
          <a:prstGeom prst="round2Diag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altLang="en-US" dirty="0">
                <a:solidFill>
                  <a:schemeClr val="tx2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Build using MySQL by</a:t>
            </a:r>
          </a:p>
          <a:p>
            <a:pPr algn="ctr">
              <a:lnSpc>
                <a:spcPct val="150000"/>
              </a:lnSpc>
            </a:pPr>
            <a:r>
              <a:rPr lang="en-IN" altLang="en-US" dirty="0">
                <a:solidFill>
                  <a:schemeClr val="tx2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Kavi Bharathi V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87731" y="1077209"/>
            <a:ext cx="5182500" cy="598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LOAN MANAGEMENT SYSTEM</a:t>
            </a: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4029075" y="3196933"/>
            <a:ext cx="2574290" cy="825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86530" y="419036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92785" y="466090"/>
            <a:ext cx="8037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TRIGGER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02030" y="1564640"/>
            <a:ext cx="7837170" cy="1007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 Trigger is a special type of stored procedure in a database that automatically executes in response to specific events on a table, such as inserts, updates, or deletes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alt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02018" y="122464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What is a Trigger: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02018" y="3628486"/>
            <a:ext cx="8037194" cy="1543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Why use Triggers?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Automation: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perform actions, such as validating or modifying data when certain conditions are met.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Integrity: 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Enforce business rules and ensure data consistency within the database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02018" y="2104841"/>
            <a:ext cx="8141970" cy="1814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Types of Triggers: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Row-Level Triggers</a:t>
            </a: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en-US" sz="1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Executes once for each row affected by the event (e.g., updating each      row’s loan status).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Statement-Level Triggers: </a:t>
            </a:r>
            <a:r>
              <a:rPr 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Executes once per statement , regardless of the number of rows affected (e.g., updating  the CIBIL score status).</a:t>
            </a:r>
          </a:p>
          <a:p>
            <a:endParaRPr lang="en-US" sz="1600" b="1" dirty="0">
              <a:solidFill>
                <a:schemeClr val="tx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565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2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44370"/>
            <a:ext cx="4546600" cy="2726690"/>
          </a:xfrm>
          <a:prstGeom prst="rect">
            <a:avLst/>
          </a:prstGeom>
        </p:spPr>
      </p:pic>
      <p:pic>
        <p:nvPicPr>
          <p:cNvPr id="3" name="Picture 2" descr="Screenshot 2024-10-23 1325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10" y="1920240"/>
            <a:ext cx="29921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0" y="2590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ROW LEVEL TRIGGER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60400" y="998855"/>
            <a:ext cx="7847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Creating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table and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loan_status_remarks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table .Creating a row level trigger so that if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loan_amount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is null then setting loan amount as loan still processing.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2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" y="1527175"/>
            <a:ext cx="5102860" cy="3116580"/>
          </a:xfrm>
          <a:prstGeom prst="rect">
            <a:avLst/>
          </a:prstGeom>
        </p:spPr>
      </p:pic>
      <p:pic>
        <p:nvPicPr>
          <p:cNvPr id="3" name="Picture 2" descr="Screenshot 2024-10-23 1327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40" y="1527175"/>
            <a:ext cx="3208020" cy="31159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0" y="4419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STATEMENT LEVEL TRIGGER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3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" y="2206625"/>
            <a:ext cx="4422775" cy="2059940"/>
          </a:xfrm>
          <a:prstGeom prst="rect">
            <a:avLst/>
          </a:prstGeom>
        </p:spPr>
      </p:pic>
      <p:pic>
        <p:nvPicPr>
          <p:cNvPr id="3" name="Picture 2" descr="Screenshot 2024-10-23 133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70" y="2205990"/>
            <a:ext cx="3776980" cy="20605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667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LOAN CIBIL</a:t>
            </a:r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SCORE STATUS</a:t>
            </a:r>
            <a:endParaRPr lang="en-IN" altLang="en-US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49274" y="1096040"/>
            <a:ext cx="8045450" cy="680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Performing delete operation by deleting customers whose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cibil_score_status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is rejected and deleting customers whose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loan_amount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is still processing  from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loan_status_remarks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 Creating a new table and naming it as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loan_cibil_score_status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by joining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loan_status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table and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cibil_score_status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IN" alt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3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10590"/>
            <a:ext cx="7132320" cy="1493520"/>
          </a:xfrm>
          <a:prstGeom prst="rect">
            <a:avLst/>
          </a:prstGeom>
        </p:spPr>
      </p:pic>
      <p:pic>
        <p:nvPicPr>
          <p:cNvPr id="3" name="Picture 2" descr="Screenshot 2024-10-23 1334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" y="2624455"/>
            <a:ext cx="7791450" cy="2232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27187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CUSTOMER INTEREST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23 1336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49" y="1402715"/>
            <a:ext cx="4853940" cy="33223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41846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PERFORMING DML OPERATIONS</a:t>
            </a:r>
            <a:endParaRPr lang="en-IN" altLang="en-US" sz="1600" b="1" dirty="0">
              <a:solidFill>
                <a:schemeClr val="tx2">
                  <a:lumMod val="1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96094" y="1020808"/>
            <a:ext cx="675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Performing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update operation on gender and age for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customer_det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table.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0" y="270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PROCEDURE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045A7B68-DCD0-6E4C-747A-AC01A5586A4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992" y="899159"/>
            <a:ext cx="6225540" cy="41193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5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" y="1898015"/>
            <a:ext cx="8117840" cy="24453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908056"/>
            <a:ext cx="914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OUTPUT - 1.1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-1016002" y="1418275"/>
            <a:ext cx="788851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charset="0"/>
                <a:cs typeface="Times New Roman" panose="02020603050405020304" charset="0"/>
              </a:rPr>
              <a:t>Join all the 5 tables without repeating the fields</a:t>
            </a:r>
            <a:r>
              <a:rPr lang="en-IN" altLang="en-US" sz="1400" dirty="0">
                <a:latin typeface="Times New Roman" panose="02020603050405020304" charset="0"/>
                <a:cs typeface="Times New Roman" panose="02020603050405020304" charset="0"/>
              </a:rPr>
              <a:t> using joins</a:t>
            </a:r>
            <a:r>
              <a:rPr lang="en-IN" altLang="en-US" sz="1400" b="1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altLang="en-US" sz="14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54F17-7B68-5B65-A5A7-32C13D9A8531}"/>
              </a:ext>
            </a:extLst>
          </p:cNvPr>
          <p:cNvSpPr txBox="1"/>
          <p:nvPr/>
        </p:nvSpPr>
        <p:spPr>
          <a:xfrm>
            <a:off x="159658" y="301439"/>
            <a:ext cx="863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JOINING TABLES WITHOUT REPEATING COLUMNS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0-23 135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95" y="1242060"/>
            <a:ext cx="6347460" cy="30251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577215"/>
            <a:ext cx="91439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OUTPUT - 1.2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4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0" y="1630045"/>
            <a:ext cx="6042660" cy="31394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47999" y="727332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OUTPUT - 2.1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0270" y="1144996"/>
            <a:ext cx="3771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Displaying Mismatched details using joins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C2156-6DB5-A389-073A-F1014855640E}"/>
              </a:ext>
            </a:extLst>
          </p:cNvPr>
          <p:cNvSpPr txBox="1"/>
          <p:nvPr/>
        </p:nvSpPr>
        <p:spPr>
          <a:xfrm>
            <a:off x="0" y="246743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MISMATCHED DETAILS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1092812" y="1959640"/>
            <a:ext cx="21393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CONTENTS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972039" y="2571750"/>
            <a:ext cx="3808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3"/>
          <p:cNvSpPr>
            <a:spLocks noChangeArrowheads="1"/>
          </p:cNvSpPr>
          <p:nvPr/>
        </p:nvSpPr>
        <p:spPr bwMode="auto">
          <a:xfrm>
            <a:off x="5033915" y="1116477"/>
            <a:ext cx="2886339" cy="291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342900" indent="-342900" algn="l" eaLnBrk="1" hangingPunct="1">
              <a:lnSpc>
                <a:spcPct val="21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Introduction of SQL</a:t>
            </a:r>
          </a:p>
          <a:p>
            <a:pPr marL="342900" indent="-342900" algn="l" eaLnBrk="1" hangingPunct="1">
              <a:lnSpc>
                <a:spcPct val="210000"/>
              </a:lnSpc>
              <a:buFont typeface="+mj-lt"/>
              <a:buAutoNum type="arabicPeriod"/>
            </a:pPr>
            <a:r>
              <a:rPr lang="en-IN" altLang="zh-CN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SQL Servers</a:t>
            </a:r>
          </a:p>
          <a:p>
            <a:pPr marL="342900" indent="-342900" algn="l" eaLnBrk="1" hangingPunct="1">
              <a:lnSpc>
                <a:spcPct val="210000"/>
              </a:lnSpc>
              <a:buFont typeface="+mj-lt"/>
              <a:buAutoNum type="arabicPeriod"/>
            </a:pPr>
            <a:r>
              <a:rPr lang="en-IN" altLang="zh-CN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SQL Statements</a:t>
            </a:r>
          </a:p>
          <a:p>
            <a:pPr marL="342900" indent="-342900" algn="l" eaLnBrk="1" hangingPunct="1">
              <a:lnSpc>
                <a:spcPct val="210000"/>
              </a:lnSpc>
              <a:buFont typeface="+mj-lt"/>
              <a:buAutoNum type="arabicPeriod"/>
            </a:pPr>
            <a:r>
              <a:rPr lang="en-IN" altLang="zh-CN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MySQL General Functions</a:t>
            </a:r>
          </a:p>
          <a:p>
            <a:pPr marL="342900" indent="-342900" algn="l" eaLnBrk="1" hangingPunct="1">
              <a:lnSpc>
                <a:spcPct val="210000"/>
              </a:lnSpc>
              <a:buFont typeface="+mj-lt"/>
              <a:buAutoNum type="arabicPeriod"/>
            </a:pPr>
            <a:r>
              <a:rPr lang="en-IN" altLang="zh-CN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+mn-lt"/>
              </a:rPr>
              <a:t>Projects</a:t>
            </a:r>
            <a:endParaRPr lang="zh-CN" altLang="en-US" sz="1600" b="1" dirty="0">
              <a:solidFill>
                <a:schemeClr val="tx2">
                  <a:lumMod val="1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+mn-lt"/>
            </a:endParaRPr>
          </a:p>
          <a:p>
            <a:pPr eaLnBrk="1" hangingPunct="1"/>
            <a:endParaRPr lang="en-US" altLang="zh-CN" sz="1600" b="1" dirty="0">
              <a:solidFill>
                <a:schemeClr val="tx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453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55" y="1169670"/>
            <a:ext cx="6591300" cy="31699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95625" y="45021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OUTPUT - 2.2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403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1630045"/>
            <a:ext cx="7561580" cy="26949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48000" y="40195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OUTPUT - 3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91210" y="1031240"/>
            <a:ext cx="71158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Filtering information of high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cibil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score customer 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from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cibil_score_status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using inner join.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50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604010"/>
            <a:ext cx="5151120" cy="31775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48000" y="33083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OUTPUT- 4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944880" y="975179"/>
            <a:ext cx="77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Filtering information of  customer whose segment is Corporate or Home Office  from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cibil_score_status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using inner join.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37061" y="2246244"/>
            <a:ext cx="1951355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</a:p>
        </p:txBody>
      </p:sp>
      <p:sp>
        <p:nvSpPr>
          <p:cNvPr id="10" name="Line 21"/>
          <p:cNvSpPr>
            <a:spLocks noChangeShapeType="1"/>
          </p:cNvSpPr>
          <p:nvPr/>
        </p:nvSpPr>
        <p:spPr bwMode="auto">
          <a:xfrm>
            <a:off x="705813" y="2969777"/>
            <a:ext cx="38516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 Box 287"/>
          <p:cNvSpPr txBox="1"/>
          <p:nvPr/>
        </p:nvSpPr>
        <p:spPr>
          <a:xfrm>
            <a:off x="-318" y="515982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INTRODUCTION OF SQL</a:t>
            </a:r>
          </a:p>
        </p:txBody>
      </p:sp>
      <p:sp>
        <p:nvSpPr>
          <p:cNvPr id="289" name="Text Box 288"/>
          <p:cNvSpPr txBox="1"/>
          <p:nvPr/>
        </p:nvSpPr>
        <p:spPr>
          <a:xfrm>
            <a:off x="1460498" y="1379855"/>
            <a:ext cx="6222365" cy="2204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SQL (Structured Query Language) is a 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domainspecific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language used for managing and manipulating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data in relational database management systems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(RDBMS).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SQL is important because it allows users to query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databases, retrieve data, modify data, and perform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various operations on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elational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databases are a structured way to store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and manage data, with data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lang="en-US" sz="16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rganized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into tables with predefined relationships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00520" y="695688"/>
            <a:ext cx="73429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SQL SERVERS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34415" y="1420495"/>
            <a:ext cx="3048000" cy="212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Server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(Microsoft Server)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550272"/>
            <a:ext cx="914399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SQL STATEMENTS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149622" y="1682853"/>
            <a:ext cx="3814264" cy="1777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DDL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Definition Language</a:t>
            </a: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DML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Definition Language</a:t>
            </a: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DQL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Query Language</a:t>
            </a: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DCL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Control Language</a:t>
            </a: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TCL </a:t>
            </a:r>
            <a:r>
              <a:rPr lang="en-IN" alt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16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Transaction Control Language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09040" y="1052454"/>
            <a:ext cx="3048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alt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DDL</a:t>
            </a:r>
            <a:r>
              <a:rPr lang="en-IN" altLang="en-US" dirty="0"/>
              <a:t> - 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Definition Language</a:t>
            </a:r>
            <a:endParaRPr lang="en-IN" altLang="en-US" sz="1600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1209040" y="1773356"/>
            <a:ext cx="3048000" cy="151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Database creation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Alter database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Table creation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Alter table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Alter header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Truncate table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39080" y="990898"/>
            <a:ext cx="35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DML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–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ata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anipulation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anguage</a:t>
            </a:r>
            <a:r>
              <a:rPr lang="en-US" dirty="0"/>
              <a:t>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339080" y="1771015"/>
            <a:ext cx="3048000" cy="80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Insert values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Delete values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Update values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09040" y="35661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DCL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–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ata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ontrol </a:t>
            </a:r>
            <a:r>
              <a:rPr lang="en-IN" alt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sz="1600" b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anguage</a:t>
            </a:r>
            <a:endParaRPr lang="en-US" dirty="0"/>
          </a:p>
        </p:txBody>
      </p:sp>
      <p:sp>
        <p:nvSpPr>
          <p:cNvPr id="10" name="Text Box 9"/>
          <p:cNvSpPr txBox="1"/>
          <p:nvPr/>
        </p:nvSpPr>
        <p:spPr>
          <a:xfrm>
            <a:off x="1209040" y="3903345"/>
            <a:ext cx="3048000" cy="77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Grant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Revoke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048000" y="370205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SQL  COMMANDS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201420" y="452030"/>
            <a:ext cx="644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</a:t>
            </a:r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 </a:t>
            </a:r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</a:t>
            </a:r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</a:t>
            </a:r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Query </a:t>
            </a:r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Language</a:t>
            </a:r>
            <a:endParaRPr 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01420" y="1313180"/>
            <a:ext cx="734441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General functions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Where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Not 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Count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Distinct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Group by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Like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Not Like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Aggregate (or) Calculated Function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Su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Average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Maximum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String function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Lcase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Ucase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Left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Right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Concat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Length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Mid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16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Logical function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If condition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If with or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If with and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Nested if 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Date function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Date add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Timestamp diff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Month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Da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Date format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Year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endParaRPr lang="en-US" sz="14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Join queries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nner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join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Left join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Right join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Full outer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Cross join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92785" y="466090"/>
            <a:ext cx="8037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LOAN MANAGEMENT SYSTEM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002030" y="1516380"/>
            <a:ext cx="6563995" cy="1007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The Loan Management System project is designed to manage and automate various aspects of loan processing and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customer data management. By working with key datasets and applying criteria-based classifications, triggers, and stored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procedures, this system efficiently handles loan applications, customer statuses, and interest 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alculations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02030" y="106680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Summary: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02030" y="3175000"/>
            <a:ext cx="7575550" cy="131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The project aims to analyze customer income status to categorize customers based on their financial standing.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Calculate loan amounts, monthly and annual interest, and update customer CIBIL scores.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Automate the loan approval process by using triggers for real-time status updates and by filtering customers based on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defined criteria.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050290" y="2715260"/>
            <a:ext cx="3692525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0-23 131327"/>
          <p:cNvPicPr>
            <a:picLocks noChangeAspect="1"/>
          </p:cNvPicPr>
          <p:nvPr/>
        </p:nvPicPr>
        <p:blipFill>
          <a:blip r:embed="rId2"/>
          <a:srcRect r="12331" b="9322"/>
          <a:stretch>
            <a:fillRect/>
          </a:stretch>
        </p:blipFill>
        <p:spPr>
          <a:xfrm>
            <a:off x="297815" y="1918335"/>
            <a:ext cx="3448050" cy="2446020"/>
          </a:xfrm>
          <a:prstGeom prst="rect">
            <a:avLst/>
          </a:prstGeom>
        </p:spPr>
      </p:pic>
      <p:pic>
        <p:nvPicPr>
          <p:cNvPr id="4" name="Picture 3" descr="Screenshot 2024-10-23 1315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85" y="1918335"/>
            <a:ext cx="5097780" cy="23806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43434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GRADE AND INTEREST PERCENTAGE STATUS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42529" y="1115407"/>
            <a:ext cx="7319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Adding grades to the customer and setting customer interest percentage  for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customer_income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table and creating a new table </a:t>
            </a:r>
            <a:r>
              <a:rPr lang="en-IN" altLang="en-US" sz="1400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customer_income_status</a:t>
            </a:r>
            <a:r>
              <a:rPr lang="en-IN" altLang="en-US" sz="14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206</TotalTime>
  <Words>791</Words>
  <Application>Microsoft Office PowerPoint</Application>
  <PresentationFormat>On-screen Show (16:9)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等线</vt:lpstr>
      <vt:lpstr>Arial</vt:lpstr>
      <vt:lpstr>Calibri</vt:lpstr>
      <vt:lpstr>Century Gothic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Kavi Surya</cp:lastModifiedBy>
  <cp:revision>98</cp:revision>
  <dcterms:created xsi:type="dcterms:W3CDTF">2017-05-02T06:39:00Z</dcterms:created>
  <dcterms:modified xsi:type="dcterms:W3CDTF">2024-10-23T13:08:49Z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1033-12.2.0.18586</vt:lpwstr>
  </property>
  <property fmtid="{D5CDD505-2E9C-101B-9397-08002B2CF9AE}" pid="3" name="ICV">
    <vt:lpwstr>E03D4E1164024E94B26FE6F7398DA1D6_13</vt:lpwstr>
  </property>
</Properties>
</file>